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58" r:id="rId4"/>
    <p:sldId id="284" r:id="rId5"/>
    <p:sldId id="291" r:id="rId6"/>
    <p:sldId id="300" r:id="rId7"/>
    <p:sldId id="266" r:id="rId8"/>
    <p:sldId id="267" r:id="rId9"/>
    <p:sldId id="270" r:id="rId10"/>
    <p:sldId id="301" r:id="rId11"/>
    <p:sldId id="293" r:id="rId12"/>
    <p:sldId id="297" r:id="rId13"/>
    <p:sldId id="276" r:id="rId14"/>
    <p:sldId id="274" r:id="rId15"/>
    <p:sldId id="277" r:id="rId16"/>
    <p:sldId id="278" r:id="rId17"/>
    <p:sldId id="299" r:id="rId18"/>
    <p:sldId id="279" r:id="rId19"/>
    <p:sldId id="289" r:id="rId20"/>
    <p:sldId id="280" r:id="rId21"/>
    <p:sldId id="281" r:id="rId22"/>
    <p:sldId id="282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8E"/>
    <a:srgbClr val="005A9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00518E"/>
                </a:solidFill>
                <a:effectLst>
                  <a:reflection blurRad="12700" stA="50000" endPos="50000" dist="5000" dir="5400000" sy="-100000" rotWithShape="0"/>
                </a:effectLst>
                <a:cs typeface="Gautami" pitchFamily="34" charset="0"/>
              </a:rPr>
              <a:t>ГРАЖДАНСКО-ПАТРИОТИЧЕСКОЕ ВОСПИТАНИЕ ШКОЛЬНИКОВ</a:t>
            </a:r>
            <a:endParaRPr lang="ru-RU" b="1" cap="all" dirty="0">
              <a:ln w="0"/>
              <a:solidFill>
                <a:srgbClr val="00518E"/>
              </a:solidFill>
              <a:effectLst>
                <a:reflection blurRad="12700" stA="50000" endPos="50000" dist="5000" dir="5400000" sy="-100000" rotWithShape="0"/>
              </a:effectLst>
              <a:cs typeface="Gautam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миляуша\Desktop\эмблема школы\Рисунок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19672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иляуша\Desktop\аа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766"/>
          <a:stretch>
            <a:fillRect/>
          </a:stretch>
        </p:blipFill>
        <p:spPr bwMode="auto">
          <a:xfrm>
            <a:off x="467544" y="1412776"/>
            <a:ext cx="3528392" cy="4597971"/>
          </a:xfrm>
          <a:prstGeom prst="rect">
            <a:avLst/>
          </a:prstGeom>
          <a:noFill/>
        </p:spPr>
      </p:pic>
      <p:pic>
        <p:nvPicPr>
          <p:cNvPr id="1027" name="Picture 3" descr="C:\Users\миляуша\Desktop\аак.JPG"/>
          <p:cNvPicPr>
            <a:picLocks noChangeAspect="1" noChangeArrowheads="1"/>
          </p:cNvPicPr>
          <p:nvPr/>
        </p:nvPicPr>
        <p:blipFill>
          <a:blip r:embed="rId3" cstate="print"/>
          <a:srcRect l="28814" r="13559"/>
          <a:stretch>
            <a:fillRect/>
          </a:stretch>
        </p:blipFill>
        <p:spPr bwMode="auto">
          <a:xfrm>
            <a:off x="5076056" y="1412776"/>
            <a:ext cx="3528392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Великие полководцы и флотоводцы России,</a:t>
            </a:r>
            <a:br>
              <a:rPr lang="ru-RU" sz="24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экспозиция, посвященная основным вехам</a:t>
            </a:r>
            <a:br>
              <a:rPr lang="ru-RU" sz="24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Великой Отечественной войны 1941-1945 года </a:t>
            </a:r>
            <a:endParaRPr lang="ru-RU" sz="2400" dirty="0"/>
          </a:p>
        </p:txBody>
      </p:sp>
      <p:pic>
        <p:nvPicPr>
          <p:cNvPr id="12290" name="Picture 2" descr="C:\Users\миляуша\Desktop\ПРОВЕРКА ПАТРИОТИЧ ВОСПИТАНИЯ\PICT46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3744416" cy="3888432"/>
          </a:xfrm>
          <a:prstGeom prst="rect">
            <a:avLst/>
          </a:prstGeom>
          <a:noFill/>
        </p:spPr>
      </p:pic>
      <p:pic>
        <p:nvPicPr>
          <p:cNvPr id="12292" name="Picture 4" descr="G:\учитель года\зал\SL384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44824"/>
            <a:ext cx="3888432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иляуша\Desktop\ПРОВЕРКА ПАТРИОТИЧ ВОСПИТАНИЯ\PICT46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3816424" cy="3028950"/>
          </a:xfrm>
          <a:prstGeom prst="rect">
            <a:avLst/>
          </a:prstGeom>
          <a:noFill/>
        </p:spPr>
      </p:pic>
      <p:pic>
        <p:nvPicPr>
          <p:cNvPr id="7173" name="Picture 5" descr="C:\Users\миляуша\Desktop\ПРОВЕРКА ПАТРИОТИЧ ВОСПИТАНИЯ\PICT46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8"/>
            <a:ext cx="3888432" cy="2798930"/>
          </a:xfrm>
          <a:prstGeom prst="rect">
            <a:avLst/>
          </a:prstGeom>
          <a:noFill/>
        </p:spPr>
      </p:pic>
      <p:pic>
        <p:nvPicPr>
          <p:cNvPr id="7174" name="Picture 6" descr="C:\Users\миляуша\Desktop\ПРОВЕРКА ПАТРИОТИЧ ВОСПИТАНИЯ\PICT46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0648"/>
            <a:ext cx="4104456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Награды</a:t>
            </a:r>
            <a:b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Великой Отечественной </a:t>
            </a:r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войны</a:t>
            </a:r>
            <a:endParaRPr lang="ru-RU" sz="3600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4042792" cy="4065315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иляуша\Desktop\IMG_20180125_1558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060848"/>
            <a:ext cx="3312368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1724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Трудовой подвиг советского </a:t>
            </a:r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народа</a:t>
            </a:r>
            <a:b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 годы войны</a:t>
            </a:r>
          </a:p>
        </p:txBody>
      </p:sp>
      <p:pic>
        <p:nvPicPr>
          <p:cNvPr id="1027" name="Picture 3" descr="C:\Users\миляуша\Desktop\IMG_20180125_1559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700808"/>
            <a:ext cx="2931790" cy="4104456"/>
          </a:xfrm>
          <a:prstGeom prst="rect">
            <a:avLst/>
          </a:prstGeom>
          <a:noFill/>
        </p:spPr>
      </p:pic>
      <p:pic>
        <p:nvPicPr>
          <p:cNvPr id="1028" name="Picture 4" descr="C:\Users\миляуша\Desktop\IMG_20180125_1559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2952328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9793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Торжественные линейки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5707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Конкурсы </a:t>
            </a:r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чтецов</a:t>
            </a:r>
            <a:endParaRPr lang="ru-RU" sz="3600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3466728" cy="216024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56792"/>
            <a:ext cx="4038600" cy="4569371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миляуша\Desktop\ПРОВЕРКА ПАТРИОТИЧ ВОСПИТАНИЯ\чтецы в Зале слав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933056"/>
            <a:ext cx="3563888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122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Юные экскурсоводы</a:t>
            </a:r>
            <a:endParaRPr lang="ru-RU" sz="3600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иляуша\Desktop\ПРОВЕРКА ПАТРИОТИЧ ВОСПИТАНИЯ\PICT45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556792"/>
            <a:ext cx="3394472" cy="4968552"/>
          </a:xfrm>
          <a:prstGeom prst="rect">
            <a:avLst/>
          </a:prstGeom>
          <a:noFill/>
        </p:spPr>
      </p:pic>
      <p:pic>
        <p:nvPicPr>
          <p:cNvPr id="3075" name="Picture 3" descr="C:\Users\миляуша\Desktop\ПРОВЕРКА ПАТРИОТИЧ ВОСПИТАНИЯ\PICT45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556792"/>
            <a:ext cx="4038600" cy="2524894"/>
          </a:xfrm>
          <a:prstGeom prst="rect">
            <a:avLst/>
          </a:prstGeom>
          <a:noFill/>
        </p:spPr>
      </p:pic>
      <p:pic>
        <p:nvPicPr>
          <p:cNvPr id="3076" name="Picture 4" descr="C:\Users\миляуша\Desktop\ПРОВЕРКА ПАТРИОТИЧ ВОСПИТАНИЯ\PICT45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221088"/>
            <a:ext cx="4032448" cy="231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Экскурсии </a:t>
            </a:r>
            <a:r>
              <a:rPr lang="ru-RU" sz="36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знакомство со стендами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704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Выпуск журнала</a:t>
            </a:r>
            <a:br>
              <a:rPr lang="ru-RU" sz="32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по итогам мероприятий</a:t>
            </a:r>
            <a:br>
              <a:rPr lang="ru-RU" sz="32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гражданско-патриотического воспитания</a:t>
            </a:r>
            <a:endParaRPr lang="ru-RU" sz="3200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миляуша\Desktop\ПРОВЕРКА ПАТРИОТИЧ ВОСПИТАНИЯ\PICT45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88840"/>
            <a:ext cx="6347048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Зал трудовой и боевой славы –</a:t>
            </a:r>
            <a:b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как средство патриотического воспитания школьников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иляуша\Desktop\ПРОВЕРКА ПАТРИОТИЧ ВОСПИТАНИЯ\PICT4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16832"/>
            <a:ext cx="7344816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7"/>
            <a:ext cx="7772400" cy="165618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Анкетирование</a:t>
            </a:r>
            <a:r>
              <a:rPr lang="ru-RU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(8  </a:t>
            </a:r>
            <a:r>
              <a:rPr lang="ru-RU" sz="2700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класс, </a:t>
            </a:r>
            <a:r>
              <a:rPr lang="ru-RU" sz="27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90 чел.)</a:t>
            </a:r>
            <a:br>
              <a:rPr lang="ru-RU" sz="27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700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опрос </a:t>
            </a:r>
            <a:r>
              <a:rPr lang="ru-RU" sz="27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«Считаешь ли ты себя патриотом?»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9458553"/>
              </p:ext>
            </p:extLst>
          </p:nvPr>
        </p:nvGraphicFramePr>
        <p:xfrm>
          <a:off x="899591" y="2348881"/>
          <a:ext cx="6819891" cy="3223221"/>
        </p:xfrm>
        <a:graphic>
          <a:graphicData uri="http://schemas.openxmlformats.org/drawingml/2006/table">
            <a:tbl>
              <a:tblPr firstRow="1" firstCol="1" bandRow="1"/>
              <a:tblGrid>
                <a:gridCol w="2089577"/>
                <a:gridCol w="2365157"/>
                <a:gridCol w="2365157"/>
              </a:tblGrid>
              <a:tr h="61374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Варианты ответов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После 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68%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Затрудняюсь ответить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1022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5"/>
            <a:ext cx="7772400" cy="17281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опрос </a:t>
            </a:r>
            <a:r>
              <a:rPr lang="ru-RU" sz="28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«Согласен ли ты с тем, что Армия, имеет большое значение для страны?»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12115395"/>
              </p:ext>
            </p:extLst>
          </p:nvPr>
        </p:nvGraphicFramePr>
        <p:xfrm>
          <a:off x="1524000" y="2132857"/>
          <a:ext cx="6096000" cy="2952329"/>
        </p:xfrm>
        <a:graphic>
          <a:graphicData uri="http://schemas.openxmlformats.org/drawingml/2006/table">
            <a:tbl>
              <a:tblPr firstRow="1" firstCol="1" bandRow="1"/>
              <a:tblGrid>
                <a:gridCol w="1319808"/>
                <a:gridCol w="2256791"/>
                <a:gridCol w="2519401"/>
              </a:tblGrid>
              <a:tr h="9841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Варианты ответов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2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После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65%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знаю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44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7"/>
            <a:ext cx="7772400" cy="14401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опрос </a:t>
            </a:r>
            <a:r>
              <a:rPr lang="ru-RU" sz="24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«Согласен ли ты с тем, что в школьном Зале трудовой и боевой славы ты узнал что-то новое?»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06896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3111551"/>
              </p:ext>
            </p:extLst>
          </p:nvPr>
        </p:nvGraphicFramePr>
        <p:xfrm>
          <a:off x="1475656" y="2132857"/>
          <a:ext cx="5688632" cy="2880318"/>
        </p:xfrm>
        <a:graphic>
          <a:graphicData uri="http://schemas.openxmlformats.org/drawingml/2006/table">
            <a:tbl>
              <a:tblPr firstRow="1" firstCol="1" bandRow="1"/>
              <a:tblGrid>
                <a:gridCol w="2800515"/>
                <a:gridCol w="2888117"/>
              </a:tblGrid>
              <a:tr h="960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Да, согласен полностью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87%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Согласен, в некоторой степени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13%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согласен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3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699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Алексей Николаевич Толстой: </a:t>
            </a:r>
            <a:endParaRPr lang="ru-RU" dirty="0">
              <a:solidFill>
                <a:srgbClr val="00518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«Патриотизм – это не значит одна любовь к своей родине. Это гораздо больше…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Это – сознание своей неотъемлемости от родины и неотъемлемое  переживание вместе с ней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ее счастливых и ее несчастных дней»</a:t>
            </a:r>
            <a:endParaRPr lang="ru-RU" sz="2800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0019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Цель : </a:t>
            </a:r>
            <a:br>
              <a:rPr lang="ru-RU" sz="4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39604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формировать у учащихся гражданско-патриотические качества;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любовь к Отечеству,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уважительное отношение к старшему       поколению, гордость за героический подвиг  земляков по защите Родины в годы Великой  Отечественной войны;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привитие интереса к истории своего народа.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4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1. Расширение кругозора и воспитание познавательных интересов и способностей, овладение учащимися практическими навыками поисковой, исследовательской деятельности.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2. Создание условий по удовлетворению потребностей школьников в дополнительном образовании.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3. Сохранение и расширение школьного зала.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4. Организация отдыха и занятости школьников во внеурочное время.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Кузнецов Александр Алексеевич</a:t>
            </a:r>
            <a:br>
              <a:rPr lang="ru-RU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2008 – 2009 учебный год</a:t>
            </a:r>
            <a:endParaRPr lang="ru-RU" b="1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миляуша\Desktop\ПРОВЕРКА ПАТРИОТИЧ ВОСПИТАНИЯ\PICT26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1209"/>
          <a:stretch>
            <a:fillRect/>
          </a:stretch>
        </p:blipFill>
        <p:spPr bwMode="auto">
          <a:xfrm>
            <a:off x="1187624" y="1988840"/>
            <a:ext cx="2376264" cy="4093915"/>
          </a:xfrm>
          <a:prstGeom prst="rect">
            <a:avLst/>
          </a:prstGeom>
          <a:noFill/>
        </p:spPr>
      </p:pic>
      <p:pic>
        <p:nvPicPr>
          <p:cNvPr id="1026" name="Picture 2" descr="C:\Users\миляуша\Desktop\аа.JPG"/>
          <p:cNvPicPr>
            <a:picLocks noChangeAspect="1" noChangeArrowheads="1"/>
          </p:cNvPicPr>
          <p:nvPr/>
        </p:nvPicPr>
        <p:blipFill>
          <a:blip r:embed="rId3" cstate="print"/>
          <a:srcRect r="41540"/>
          <a:stretch>
            <a:fillRect/>
          </a:stretch>
        </p:blipFill>
        <p:spPr bwMode="auto">
          <a:xfrm>
            <a:off x="4932040" y="1988840"/>
            <a:ext cx="3168352" cy="4011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миляуша\Desktop\ПРОВЕРКА ПАТРИОТИЧ ВОСПИТАНИЯ\PICT45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24935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Посвящается городам-героям, </a:t>
            </a:r>
            <a: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городам </a:t>
            </a:r>
            <a:r>
              <a:rPr lang="ru-RU" sz="28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Воинской </a:t>
            </a:r>
            <a:r>
              <a:rPr lang="ru-RU" sz="2800" b="1" dirty="0" smtClean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Славы, Герои </a:t>
            </a:r>
            <a:r>
              <a:rPr lang="ru-RU" sz="28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космонавты СССР и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3672408" cy="4608512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C:\Users\миляуша\Desktop\ПРОВЕРКА ПАТРИОТИЧ ВОСПИТАНИЯ\PICT46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28800"/>
            <a:ext cx="3384376" cy="2154970"/>
          </a:xfrm>
          <a:prstGeom prst="rect">
            <a:avLst/>
          </a:prstGeom>
          <a:noFill/>
        </p:spPr>
      </p:pic>
      <p:pic>
        <p:nvPicPr>
          <p:cNvPr id="6" name="Picture 4" descr="C:\Users\миляуша\Desktop\ПРОВЕРКА ПАТРИОТИЧ ВОСПИТАНИЯ\PICT46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149080"/>
            <a:ext cx="3419872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09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Вечная слава юным героям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07704" y="1600200"/>
            <a:ext cx="5328592" cy="4525963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12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Наши ветераны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5400000">
            <a:off x="-360547" y="2024845"/>
            <a:ext cx="4824534" cy="3456384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миляуша\Desktop\ПРОВЕРКА ПАТРИОТИЧ ВОСПИТАНИЯ\PICT4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01008"/>
            <a:ext cx="3816424" cy="2636912"/>
          </a:xfrm>
          <a:prstGeom prst="rect">
            <a:avLst/>
          </a:prstGeom>
          <a:noFill/>
        </p:spPr>
      </p:pic>
      <p:pic>
        <p:nvPicPr>
          <p:cNvPr id="4099" name="Picture 3" descr="C:\Users\миляуша\Desktop\ПРОВЕРКА ПАТРИОТИЧ ВОСПИТАНИЯ\PICT45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340768"/>
            <a:ext cx="3816424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8957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274</Words>
  <Application>Microsoft Office PowerPoint</Application>
  <PresentationFormat>Экран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ГРАЖДАНСКО-ПАТРИОТИЧЕСКОЕ ВОСПИТАНИЕ ШКОЛЬНИКОВ</vt:lpstr>
      <vt:lpstr>Зал трудовой и боевой славы –  как средство патриотического воспитания школьников  </vt:lpstr>
      <vt:lpstr>  Цель :   </vt:lpstr>
      <vt:lpstr>Задачи: </vt:lpstr>
      <vt:lpstr>Кузнецов Александр Алексеевич 2008 – 2009 учебный год</vt:lpstr>
      <vt:lpstr>Слайд 6</vt:lpstr>
      <vt:lpstr>Посвящается городам-героям,  городам Воинской Славы, Герои космонавты СССР и России</vt:lpstr>
      <vt:lpstr>Вечная слава юным героям</vt:lpstr>
      <vt:lpstr>Наши ветераны</vt:lpstr>
      <vt:lpstr>Слайд 10</vt:lpstr>
      <vt:lpstr>Великие полководцы и флотоводцы России,  экспозиция, посвященная основным вехам  Великой Отечественной войны 1941-1945 года </vt:lpstr>
      <vt:lpstr>Слайд 12</vt:lpstr>
      <vt:lpstr>Награды  Великой Отечественной войны</vt:lpstr>
      <vt:lpstr>Трудовой подвиг советского народа  в годы войны</vt:lpstr>
      <vt:lpstr>Торжественные линейки</vt:lpstr>
      <vt:lpstr>Конкурсы чтецов</vt:lpstr>
      <vt:lpstr>Юные экскурсоводы</vt:lpstr>
      <vt:lpstr>Экскурсии – знакомство со стендами </vt:lpstr>
      <vt:lpstr>Выпуск журнала  по итогам мероприятий  гражданско-патриотического воспитания</vt:lpstr>
      <vt:lpstr> Анкетирование  (8  класс, 90 чел.)  Вопрос «Считаешь ли ты себя патриотом?» </vt:lpstr>
      <vt:lpstr> Вопрос «Согласен ли ты с тем, что Армия, имеет большое значение для страны?»</vt:lpstr>
      <vt:lpstr> Вопрос «Согласен ли ты с тем, что в школьном Зале трудовой и боевой славы ты узнал что-то новое?»</vt:lpstr>
      <vt:lpstr>Алексей Николаевич Толстой: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работа на тему  "Зал трудовой и боевой славы - как средство патриотического воспитания школьников"  </dc:title>
  <dc:creator>Ilmir</dc:creator>
  <cp:lastModifiedBy>миляуша</cp:lastModifiedBy>
  <cp:revision>46</cp:revision>
  <dcterms:created xsi:type="dcterms:W3CDTF">2018-01-19T09:36:53Z</dcterms:created>
  <dcterms:modified xsi:type="dcterms:W3CDTF">2018-01-26T05:45:00Z</dcterms:modified>
</cp:coreProperties>
</file>